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330" r:id="rId3"/>
    <p:sldId id="311" r:id="rId4"/>
    <p:sldId id="317" r:id="rId5"/>
    <p:sldId id="312" r:id="rId6"/>
    <p:sldId id="314" r:id="rId7"/>
    <p:sldId id="313" r:id="rId8"/>
    <p:sldId id="318" r:id="rId9"/>
    <p:sldId id="304" r:id="rId10"/>
    <p:sldId id="256" r:id="rId11"/>
    <p:sldId id="319" r:id="rId12"/>
    <p:sldId id="332" r:id="rId13"/>
    <p:sldId id="320" r:id="rId14"/>
    <p:sldId id="257" r:id="rId15"/>
    <p:sldId id="321" r:id="rId16"/>
    <p:sldId id="258" r:id="rId17"/>
    <p:sldId id="315" r:id="rId18"/>
    <p:sldId id="260" r:id="rId19"/>
    <p:sldId id="333" r:id="rId20"/>
    <p:sldId id="349" r:id="rId21"/>
    <p:sldId id="334" r:id="rId22"/>
    <p:sldId id="346" r:id="rId23"/>
    <p:sldId id="350" r:id="rId24"/>
    <p:sldId id="347" r:id="rId25"/>
    <p:sldId id="348" r:id="rId26"/>
    <p:sldId id="33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F6BB-AF95-4B49-AB73-16C062F280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F833-8F5C-47AA-8E6B-89522A96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mtClean="0"/>
              <a:t>Chapter </a:t>
            </a:r>
            <a:r>
              <a:rPr lang="en-US" smtClean="0"/>
              <a:t>4 - 1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pg</a:t>
            </a:r>
            <a:r>
              <a:rPr lang="en-US" dirty="0" smtClean="0"/>
              <a:t> 93 - 122</a:t>
            </a:r>
            <a:br>
              <a:rPr lang="en-US" dirty="0" smtClean="0"/>
            </a:br>
            <a:r>
              <a:rPr lang="en-US" dirty="0" smtClean="0"/>
              <a:t>Gastrointestinal Drugs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334000"/>
            <a:ext cx="7315200" cy="1371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Dr.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Dipa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Brahmbhatt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VMD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MpH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MS</a:t>
            </a:r>
            <a:b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dbrahmbh@yahoo.com</a:t>
            </a:r>
            <a:endParaRPr lang="en-US" sz="2000" dirty="0" smtClean="0"/>
          </a:p>
        </p:txBody>
      </p:sp>
      <p:pic>
        <p:nvPicPr>
          <p:cNvPr id="62466" name="Picture 2" descr="http://blog-health-talk.virtuowl.com/wp-content/uploads/2009/10/dog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802548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One control mechanism of the GI tract is the autonomic nervous system 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	(</a:t>
            </a:r>
            <a:r>
              <a:rPr lang="en-US" sz="2800" dirty="0"/>
              <a:t>parasympathetic and sympathetic branches)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Parasympathetic</a:t>
            </a:r>
            <a:r>
              <a:rPr lang="en-US" sz="2800" dirty="0"/>
              <a:t> </a:t>
            </a:r>
            <a:r>
              <a:rPr lang="en-US" sz="2800" dirty="0" smtClean="0"/>
              <a:t>stimulation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Decrease</a:t>
            </a:r>
            <a:r>
              <a:rPr lang="en-US" b="1" dirty="0" smtClean="0"/>
              <a:t> </a:t>
            </a:r>
            <a:r>
              <a:rPr lang="en-US" dirty="0" smtClean="0"/>
              <a:t>HR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Miosis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Increases</a:t>
            </a:r>
            <a:r>
              <a:rPr lang="en-US" dirty="0" smtClean="0"/>
              <a:t> GI motility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Increases</a:t>
            </a:r>
            <a:r>
              <a:rPr lang="en-US" dirty="0" smtClean="0"/>
              <a:t> </a:t>
            </a:r>
            <a:r>
              <a:rPr lang="en-US" dirty="0"/>
              <a:t>GI </a:t>
            </a:r>
            <a:r>
              <a:rPr lang="en-US" dirty="0" smtClean="0"/>
              <a:t>secretions </a:t>
            </a:r>
            <a:r>
              <a:rPr lang="en-US" b="1" dirty="0" smtClean="0">
                <a:solidFill>
                  <a:srgbClr val="FF0000"/>
                </a:solidFill>
              </a:rPr>
              <a:t>(acidity)</a:t>
            </a:r>
            <a:r>
              <a:rPr lang="en-US" dirty="0" smtClean="0"/>
              <a:t> and digestion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Relaxes</a:t>
            </a:r>
            <a:r>
              <a:rPr lang="en-US" dirty="0" smtClean="0"/>
              <a:t> </a:t>
            </a:r>
            <a:r>
              <a:rPr lang="en-US" dirty="0"/>
              <a:t>sphincters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Cholinergic</a:t>
            </a:r>
            <a:r>
              <a:rPr lang="en-US" dirty="0"/>
              <a:t> drugs simulate these </a:t>
            </a:r>
            <a:r>
              <a:rPr lang="en-US" dirty="0" smtClean="0"/>
              <a:t>actions - </a:t>
            </a:r>
            <a:r>
              <a:rPr lang="en-US" b="1" dirty="0" smtClean="0">
                <a:solidFill>
                  <a:srgbClr val="00B050"/>
                </a:solidFill>
              </a:rPr>
              <a:t>CONSTIPATION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Anticholinergic</a:t>
            </a:r>
            <a:r>
              <a:rPr lang="en-US" b="1" dirty="0" smtClean="0"/>
              <a:t> </a:t>
            </a:r>
            <a:r>
              <a:rPr lang="en-US" b="1" dirty="0"/>
              <a:t>drugs inhibit these </a:t>
            </a:r>
            <a:r>
              <a:rPr lang="en-US" b="1" dirty="0" smtClean="0"/>
              <a:t>actions (</a:t>
            </a:r>
            <a:r>
              <a:rPr lang="en-US" b="1" dirty="0" err="1" smtClean="0"/>
              <a:t>Glyco</a:t>
            </a:r>
            <a:r>
              <a:rPr lang="en-US" b="1" dirty="0" smtClean="0"/>
              <a:t>. And atropine) </a:t>
            </a:r>
            <a:r>
              <a:rPr lang="en-US" b="1" dirty="0" smtClean="0">
                <a:solidFill>
                  <a:srgbClr val="00B050"/>
                </a:solidFill>
              </a:rPr>
              <a:t>v/d, sedation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" name="Content Placeholder 9" descr="ParaPregangAl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716" y="1600200"/>
            <a:ext cx="2513567" cy="452596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and Control of GI 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Sympathetic</a:t>
            </a:r>
            <a:r>
              <a:rPr lang="en-US" sz="3600" dirty="0" smtClean="0"/>
              <a:t> stimulation </a:t>
            </a:r>
          </a:p>
          <a:p>
            <a:pPr lvl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Increased</a:t>
            </a:r>
            <a:r>
              <a:rPr lang="en-US" sz="3600" b="1" dirty="0" smtClean="0"/>
              <a:t> </a:t>
            </a:r>
            <a:r>
              <a:rPr lang="en-US" sz="3600" dirty="0" smtClean="0"/>
              <a:t>HR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Increased</a:t>
            </a:r>
            <a:r>
              <a:rPr lang="en-US" sz="3600" b="1" dirty="0"/>
              <a:t> </a:t>
            </a:r>
            <a:r>
              <a:rPr lang="en-US" sz="3600" dirty="0" smtClean="0"/>
              <a:t>blood pressure</a:t>
            </a:r>
            <a:endParaRPr lang="en-US" sz="3600" b="1" dirty="0" smtClean="0"/>
          </a:p>
          <a:p>
            <a:pPr lvl="1">
              <a:lnSpc>
                <a:spcPct val="9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Decreases</a:t>
            </a:r>
            <a:r>
              <a:rPr lang="en-US" sz="3600" dirty="0" smtClean="0"/>
              <a:t> intestinal motility and secretions</a:t>
            </a:r>
          </a:p>
          <a:p>
            <a:pPr lvl="1">
              <a:lnSpc>
                <a:spcPct val="9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Decreases</a:t>
            </a:r>
            <a:r>
              <a:rPr lang="en-US" sz="3600" b="1" dirty="0" smtClean="0"/>
              <a:t> </a:t>
            </a:r>
            <a:r>
              <a:rPr lang="en-US" sz="3600" dirty="0" smtClean="0"/>
              <a:t>GI secretions and digestion</a:t>
            </a:r>
          </a:p>
          <a:p>
            <a:pPr lvl="1">
              <a:lnSpc>
                <a:spcPct val="9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Inhibits</a:t>
            </a:r>
            <a:r>
              <a:rPr lang="en-US" sz="3600" dirty="0" smtClean="0"/>
              <a:t> the action of sphincters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Sympathetic nerves simulate these actions</a:t>
            </a:r>
          </a:p>
          <a:p>
            <a:endParaRPr lang="en-US" sz="3600" dirty="0"/>
          </a:p>
        </p:txBody>
      </p:sp>
      <p:pic>
        <p:nvPicPr>
          <p:cNvPr id="7" name="Content Placeholder 6" descr="SympPregangOverview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6368" y="1600200"/>
            <a:ext cx="3422263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and Control of GI 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and Control of GI Tract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Mediators</a:t>
            </a:r>
          </a:p>
          <a:p>
            <a:pPr lvl="1"/>
            <a:r>
              <a:rPr lang="en-US" dirty="0" smtClean="0"/>
              <a:t>Prostaglandins: </a:t>
            </a:r>
            <a:r>
              <a:rPr lang="en-US" dirty="0" err="1" smtClean="0"/>
              <a:t>PgE</a:t>
            </a:r>
            <a:r>
              <a:rPr lang="en-US" dirty="0" smtClean="0"/>
              <a:t> and </a:t>
            </a:r>
            <a:r>
              <a:rPr lang="en-US" dirty="0" err="1" smtClean="0"/>
              <a:t>PgI</a:t>
            </a:r>
            <a:endParaRPr lang="en-US" dirty="0" smtClean="0"/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Increases </a:t>
            </a:r>
            <a:r>
              <a:rPr lang="en-US" dirty="0" smtClean="0"/>
              <a:t>intestinal mucus and fluid production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Increases </a:t>
            </a:r>
            <a:r>
              <a:rPr lang="en-US" dirty="0" smtClean="0"/>
              <a:t>intestinal motility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Increases </a:t>
            </a:r>
            <a:r>
              <a:rPr lang="en-US" dirty="0" smtClean="0"/>
              <a:t>blood flow where PG are active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Increases </a:t>
            </a:r>
            <a:r>
              <a:rPr lang="en-US" dirty="0" smtClean="0"/>
              <a:t>secretion of bicarbonate buffers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Decreases</a:t>
            </a:r>
            <a:r>
              <a:rPr lang="en-US" dirty="0" smtClean="0"/>
              <a:t> gastric HCL production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Anti-inflammatory drugs block PG hence protective function on stomach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Biological Mediators</a:t>
            </a:r>
          </a:p>
          <a:p>
            <a:pPr marL="742950" lvl="2" indent="-342900"/>
            <a:r>
              <a:rPr lang="en-US" sz="2000" b="1" dirty="0" smtClean="0"/>
              <a:t>Histamine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C00000"/>
                </a:solidFill>
              </a:rPr>
              <a:t>(from mast cells and basophils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400050" lvl="2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during </a:t>
            </a:r>
            <a:r>
              <a:rPr lang="en-US" sz="2000" b="1" dirty="0">
                <a:solidFill>
                  <a:srgbClr val="C00000"/>
                </a:solidFill>
              </a:rPr>
              <a:t>inflammation/ allergy</a:t>
            </a:r>
            <a:r>
              <a:rPr lang="en-US" sz="2000" b="1" dirty="0" smtClean="0">
                <a:solidFill>
                  <a:srgbClr val="C00000"/>
                </a:solidFill>
              </a:rPr>
              <a:t>) e.g. mast cells</a:t>
            </a:r>
          </a:p>
          <a:p>
            <a:pPr marL="1200150" lvl="3" indent="-342900"/>
            <a:r>
              <a:rPr lang="en-US" b="1" dirty="0" smtClean="0">
                <a:solidFill>
                  <a:srgbClr val="7030A0"/>
                </a:solidFill>
              </a:rPr>
              <a:t>H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b="1" dirty="0" smtClean="0">
                <a:solidFill>
                  <a:srgbClr val="7030A0"/>
                </a:solidFill>
              </a:rPr>
              <a:t> Receptor</a:t>
            </a:r>
            <a:r>
              <a:rPr lang="en-US" dirty="0" smtClean="0"/>
              <a:t> (primary) &gt;&gt; Skin GI tract</a:t>
            </a:r>
          </a:p>
          <a:p>
            <a:pPr marL="1200150" lvl="3" indent="-342900"/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Receptor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&gt;&gt; parietal cells/ oxyntic cells &gt;&gt; HCL acid &gt;&gt; can lead to gastric/ duodenal ulcers</a:t>
            </a:r>
          </a:p>
          <a:p>
            <a:pPr marL="742950" lvl="2" indent="-342900"/>
            <a:r>
              <a:rPr lang="en-US" sz="2000" dirty="0" smtClean="0"/>
              <a:t>Parietal </a:t>
            </a:r>
            <a:r>
              <a:rPr lang="en-US" sz="2000" dirty="0"/>
              <a:t>cells/ oxyntic </a:t>
            </a:r>
            <a:r>
              <a:rPr lang="en-US" sz="2000" dirty="0" smtClean="0"/>
              <a:t>cells have receptors for </a:t>
            </a:r>
            <a:r>
              <a:rPr lang="en-US" sz="2000" b="1" dirty="0" smtClean="0">
                <a:solidFill>
                  <a:srgbClr val="FF0000"/>
                </a:solidFill>
              </a:rPr>
              <a:t>histamine (exacerbates gastrin and Ach effects), </a:t>
            </a:r>
            <a:endParaRPr lang="en-US" sz="2000" b="1" dirty="0" smtClean="0"/>
          </a:p>
          <a:p>
            <a:pPr marL="400050" lvl="2" indent="0">
              <a:buNone/>
            </a:pPr>
            <a:r>
              <a:rPr lang="en-US" sz="2000" b="1" dirty="0" smtClean="0"/>
              <a:t>Ach (PNS) and gastrin and all increase acidity in stomach</a:t>
            </a:r>
          </a:p>
          <a:p>
            <a:pPr marL="742950" lvl="2" indent="-342900"/>
            <a:r>
              <a:rPr lang="en-US" sz="2000" b="1" dirty="0" smtClean="0"/>
              <a:t>Gastrin: hormone</a:t>
            </a:r>
          </a:p>
          <a:p>
            <a:pPr marL="1200150" lvl="3" indent="-342900"/>
            <a:r>
              <a:rPr lang="en-US" dirty="0" smtClean="0"/>
              <a:t>Released in stomach in response to protein/ PNS/ distention in stomach</a:t>
            </a:r>
          </a:p>
          <a:p>
            <a:pPr marL="1200150" lvl="3" indent="-342900"/>
            <a:r>
              <a:rPr lang="en-US" dirty="0" smtClean="0"/>
              <a:t>Relax stomach and increase acidity in stomach</a:t>
            </a:r>
          </a:p>
          <a:p>
            <a:pPr marL="1200150" lvl="3" indent="-342900"/>
            <a:endParaRPr lang="en-US" b="1" dirty="0" smtClean="0"/>
          </a:p>
          <a:p>
            <a:pPr marL="742950" lvl="2" indent="-342900"/>
            <a:endParaRPr lang="en-US" sz="2000" dirty="0" smtClean="0"/>
          </a:p>
          <a:p>
            <a:pPr marL="400050" lvl="2" indent="0">
              <a:buNone/>
            </a:pPr>
            <a:r>
              <a:rPr lang="en-US" sz="2000" dirty="0" smtClean="0"/>
              <a:t>	 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and Control of </a:t>
            </a:r>
            <a:r>
              <a:rPr lang="en-US" dirty="0"/>
              <a:t>GI </a:t>
            </a:r>
            <a:r>
              <a:rPr lang="en-US" dirty="0" smtClean="0"/>
              <a:t>Tract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ars.els-cdn.com/content/image/1-s2.0-S1938973611000262-gr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12520"/>
            <a:ext cx="1809750" cy="13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Gastrointestinal Disorders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Are </a:t>
            </a:r>
            <a:r>
              <a:rPr lang="en-US" sz="2800" dirty="0"/>
              <a:t>the most common complains in </a:t>
            </a:r>
            <a:r>
              <a:rPr lang="en-US" sz="2800" dirty="0" smtClean="0"/>
              <a:t>vet. </a:t>
            </a:r>
            <a:r>
              <a:rPr lang="en-US" sz="2800" dirty="0"/>
              <a:t>medicine</a:t>
            </a:r>
          </a:p>
          <a:p>
            <a:r>
              <a:rPr lang="en-US" sz="2800" dirty="0"/>
              <a:t>Underlying causes include: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Infectious </a:t>
            </a:r>
            <a:r>
              <a:rPr lang="en-US" sz="2400" b="1" dirty="0" smtClean="0">
                <a:solidFill>
                  <a:srgbClr val="FF0000"/>
                </a:solidFill>
              </a:rPr>
              <a:t>sources</a:t>
            </a:r>
          </a:p>
          <a:p>
            <a:pPr lvl="2"/>
            <a:r>
              <a:rPr lang="en-US" sz="2000" dirty="0" smtClean="0"/>
              <a:t>Bacterial endotoxins (</a:t>
            </a:r>
            <a:r>
              <a:rPr lang="en-US" sz="2000" i="1" dirty="0" smtClean="0"/>
              <a:t>Salmonella enteritis,  </a:t>
            </a:r>
            <a:r>
              <a:rPr lang="en-US" sz="2000" i="1" dirty="0" err="1" smtClean="0"/>
              <a:t>Escheria</a:t>
            </a:r>
            <a:r>
              <a:rPr lang="en-US" sz="2000" i="1" dirty="0" smtClean="0"/>
              <a:t> coli, Staphylococcus spp</a:t>
            </a:r>
            <a:r>
              <a:rPr lang="en-US" sz="2000" dirty="0" smtClean="0"/>
              <a:t>.) &gt;&gt; secrete electrolytes (Na, </a:t>
            </a:r>
            <a:r>
              <a:rPr lang="en-US" sz="2000" dirty="0" err="1" smtClean="0"/>
              <a:t>Cl</a:t>
            </a:r>
            <a:r>
              <a:rPr lang="en-US" sz="2000" dirty="0" smtClean="0"/>
              <a:t>) &gt;&gt; profuse diarrhea</a:t>
            </a:r>
          </a:p>
          <a:p>
            <a:pPr lvl="1"/>
            <a:r>
              <a:rPr lang="en-US" sz="2800" b="1" dirty="0" smtClean="0">
                <a:solidFill>
                  <a:srgbClr val="00B050"/>
                </a:solidFill>
              </a:rPr>
              <a:t>Dietary excess</a:t>
            </a:r>
          </a:p>
          <a:p>
            <a:pPr lvl="1"/>
            <a:r>
              <a:rPr lang="en-US" sz="2400" dirty="0" smtClean="0"/>
              <a:t>Adverse </a:t>
            </a:r>
            <a:r>
              <a:rPr lang="en-US" sz="2400" dirty="0"/>
              <a:t>drug </a:t>
            </a:r>
            <a:r>
              <a:rPr lang="en-US" sz="2400" dirty="0" smtClean="0"/>
              <a:t>effects</a:t>
            </a:r>
          </a:p>
          <a:p>
            <a:pPr lvl="1"/>
            <a:r>
              <a:rPr lang="en-US" sz="2400" dirty="0" smtClean="0"/>
              <a:t>Systemic disease</a:t>
            </a:r>
          </a:p>
          <a:p>
            <a:pPr lvl="2"/>
            <a:r>
              <a:rPr lang="en-US" dirty="0" smtClean="0"/>
              <a:t>Liver disease affects bile production and fat digestion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Gastrointestinal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These disorders result in clinical signs such as:</a:t>
            </a:r>
          </a:p>
          <a:p>
            <a:pPr lvl="1"/>
            <a:r>
              <a:rPr lang="en-US" sz="2400" dirty="0" smtClean="0"/>
              <a:t>Diarrhea </a:t>
            </a:r>
          </a:p>
          <a:p>
            <a:pPr lvl="1"/>
            <a:r>
              <a:rPr lang="en-US" sz="2400" dirty="0" smtClean="0"/>
              <a:t>Constipation </a:t>
            </a:r>
          </a:p>
          <a:p>
            <a:pPr lvl="1"/>
            <a:r>
              <a:rPr lang="en-US" sz="2400" dirty="0" smtClean="0"/>
              <a:t>Vomiting </a:t>
            </a:r>
          </a:p>
          <a:p>
            <a:pPr lvl="1"/>
            <a:r>
              <a:rPr lang="en-US" sz="2400" dirty="0" smtClean="0"/>
              <a:t>Bloat</a:t>
            </a:r>
          </a:p>
          <a:p>
            <a:pPr lvl="1"/>
            <a:r>
              <a:rPr lang="en-US" sz="2400" dirty="0" smtClean="0"/>
              <a:t>Ulcer development</a:t>
            </a:r>
          </a:p>
          <a:p>
            <a:pPr lvl="1"/>
            <a:r>
              <a:rPr lang="en-US" sz="2400" dirty="0" smtClean="0"/>
              <a:t>Pain</a:t>
            </a:r>
          </a:p>
          <a:p>
            <a:pPr lvl="2"/>
            <a:r>
              <a:rPr lang="en-US" sz="2000" dirty="0" smtClean="0"/>
              <a:t>Colic - horses</a:t>
            </a:r>
          </a:p>
          <a:p>
            <a:endParaRPr lang="en-US" dirty="0"/>
          </a:p>
        </p:txBody>
      </p:sp>
      <p:pic>
        <p:nvPicPr>
          <p:cNvPr id="4" name="Picture 3" descr="bloated%20cow%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362200"/>
            <a:ext cx="1819656" cy="28804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Affecting the GI Tract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Antisialogues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Drugs that </a:t>
            </a:r>
            <a:r>
              <a:rPr lang="en-US" b="1" dirty="0" smtClean="0">
                <a:solidFill>
                  <a:srgbClr val="002060"/>
                </a:solidFill>
              </a:rPr>
              <a:t>decrease </a:t>
            </a:r>
            <a:r>
              <a:rPr lang="en-US" dirty="0" smtClean="0"/>
              <a:t>salivary flow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to limit the flow of excess saliva, which often occurs secondary to anesthetic drug use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Examples include </a:t>
            </a:r>
            <a:r>
              <a:rPr lang="en-US" b="1" dirty="0" err="1" smtClean="0"/>
              <a:t>anticholinergics</a:t>
            </a:r>
            <a:r>
              <a:rPr lang="en-US" dirty="0" smtClean="0"/>
              <a:t> such as </a:t>
            </a:r>
            <a:r>
              <a:rPr lang="en-US" b="1" dirty="0" err="1" smtClean="0">
                <a:solidFill>
                  <a:srgbClr val="FF0000"/>
                </a:solidFill>
              </a:rPr>
              <a:t>glycopyrrolate</a:t>
            </a:r>
            <a:r>
              <a:rPr lang="en-US" b="1" dirty="0" smtClean="0">
                <a:solidFill>
                  <a:srgbClr val="FF0000"/>
                </a:solidFill>
              </a:rPr>
              <a:t> (safer for young and pregnant does not penetrate the CNS)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atropine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These drugs can also affect peristalsis because they are also used to treat vomiting, diarrhea, and excess gastric secretion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Decreases</a:t>
            </a:r>
            <a:r>
              <a:rPr lang="en-US" dirty="0" smtClean="0"/>
              <a:t> intestinal motility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Decreases</a:t>
            </a:r>
            <a:r>
              <a:rPr lang="en-US" dirty="0" smtClean="0"/>
              <a:t> GI secretions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Does not relax</a:t>
            </a:r>
            <a:r>
              <a:rPr lang="en-US" dirty="0" smtClean="0"/>
              <a:t> sphincters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webmd.com/dtmcms/live/webmd/consumer_assets/site_images/articles/health_tools/is_my_dog_normal_slideshow/jiu_rf_photo_of_drooling_chocolate_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7319293" cy="4973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ttp://www.shopmedvet.com/images/uploads/5294_5355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362200"/>
            <a:ext cx="2857500" cy="28575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Glycopyrrolate</a:t>
            </a:r>
            <a:r>
              <a:rPr lang="en-US" dirty="0"/>
              <a:t> (</a:t>
            </a:r>
            <a:r>
              <a:rPr lang="en-US" dirty="0" err="1"/>
              <a:t>Robinul</a:t>
            </a:r>
            <a:r>
              <a:rPr lang="en-US" dirty="0" smtClean="0"/>
              <a:t>) and Atropine</a:t>
            </a:r>
            <a:endParaRPr lang="en-US" dirty="0"/>
          </a:p>
        </p:txBody>
      </p:sp>
      <p:pic>
        <p:nvPicPr>
          <p:cNvPr id="16392" name="Picture 8" descr="http://www.pharmacyescrow.com/images/products/3937_ROBIN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2320925" cy="3121025"/>
          </a:xfrm>
          <a:prstGeom prst="rect">
            <a:avLst/>
          </a:prstGeom>
          <a:noFill/>
        </p:spPr>
      </p:pic>
      <p:pic>
        <p:nvPicPr>
          <p:cNvPr id="5" name="Picture 6" descr="C:\Documents and Settings\Catherine\My Documents\My Pictures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133600"/>
            <a:ext cx="2362200" cy="472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486400"/>
            <a:ext cx="51816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Atropine comes in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 concentration: 0.5 mg/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injectable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-SA)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2.0 mg/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injectable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-LA)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152" y="1524000"/>
            <a:ext cx="644535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Glycopyrrolate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Pregnant animals it does not appreciably cross CNS or placenta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goodbadandugly2.files.wordpress.com/2009/02/vom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3632200" cy="58260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00800" y="2286000"/>
            <a:ext cx="2486578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Vomiting: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expulsion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of stomach (+/-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duodenal)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through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mouth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826087">
            <a:off x="292737" y="563240"/>
            <a:ext cx="415370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Horses, rabbits and rats don’t vomit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Cattle don’t eject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95600"/>
            <a:ext cx="255089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Often vomiting can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 controlled by NPO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correcting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dehydration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physiology that controls the GI tract</a:t>
            </a:r>
          </a:p>
          <a:p>
            <a:r>
              <a:rPr lang="en-US" dirty="0" smtClean="0"/>
              <a:t>Mechanism of emesis and </a:t>
            </a:r>
            <a:r>
              <a:rPr lang="en-US" dirty="0" err="1" smtClean="0"/>
              <a:t>antiemetics</a:t>
            </a:r>
            <a:endParaRPr lang="en-US" dirty="0" smtClean="0"/>
          </a:p>
          <a:p>
            <a:r>
              <a:rPr lang="en-US" dirty="0" smtClean="0"/>
              <a:t>GI motility and drugs that affect these</a:t>
            </a:r>
          </a:p>
          <a:p>
            <a:r>
              <a:rPr lang="en-US" dirty="0" smtClean="0"/>
              <a:t>Mechanism of GI ulcers and anti-ulcer drugs</a:t>
            </a:r>
          </a:p>
          <a:p>
            <a:r>
              <a:rPr lang="en-US" dirty="0" smtClean="0"/>
              <a:t>Drugs modification in the ruminant GI 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2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a/Anatomy_and_physiology_of_animals_Longitudinal_section_through_brain_of_a_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28600"/>
            <a:ext cx="55530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754" y="5550515"/>
            <a:ext cx="802046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Medulla – brainstem: vomiting center/ emetic center: alpha </a:t>
            </a:r>
            <a:r>
              <a:rPr lang="en-US" b="1" dirty="0" err="1" smtClean="0"/>
              <a:t>adnergic</a:t>
            </a:r>
            <a:r>
              <a:rPr lang="en-US" b="1" dirty="0" smtClean="0"/>
              <a:t> receptors, </a:t>
            </a:r>
          </a:p>
          <a:p>
            <a:r>
              <a:rPr lang="en-US" b="1" dirty="0" smtClean="0"/>
              <a:t>serotonin receptors. Cats very sensitive to this center: </a:t>
            </a:r>
          </a:p>
          <a:p>
            <a:r>
              <a:rPr lang="en-US" b="1" dirty="0" smtClean="0"/>
              <a:t>more alpha </a:t>
            </a:r>
            <a:r>
              <a:rPr lang="en-US" b="1" dirty="0" err="1" smtClean="0"/>
              <a:t>adnergic</a:t>
            </a:r>
            <a:r>
              <a:rPr lang="en-US" b="1" dirty="0" smtClean="0"/>
              <a:t> receptors: </a:t>
            </a:r>
            <a:r>
              <a:rPr lang="en-US" b="1" dirty="0" err="1" smtClean="0"/>
              <a:t>xylazine</a:t>
            </a:r>
            <a:r>
              <a:rPr lang="en-US" b="1" dirty="0" smtClean="0"/>
              <a:t>, </a:t>
            </a:r>
            <a:r>
              <a:rPr lang="en-US" b="1" dirty="0" err="1" smtClean="0"/>
              <a:t>detomidine</a:t>
            </a:r>
            <a:r>
              <a:rPr lang="en-US" b="1" dirty="0" smtClean="0"/>
              <a:t>, </a:t>
            </a:r>
            <a:r>
              <a:rPr lang="en-US" b="1" dirty="0" err="1" smtClean="0"/>
              <a:t>medetomidine</a:t>
            </a:r>
            <a:r>
              <a:rPr lang="en-US" b="1" dirty="0" smtClean="0"/>
              <a:t> (</a:t>
            </a:r>
            <a:r>
              <a:rPr lang="en-US" b="1" dirty="0" err="1" smtClean="0"/>
              <a:t>dexdomitor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333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38200"/>
            <a:ext cx="56007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99431" y="65037"/>
            <a:ext cx="3733800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Higher center by emotional stimuli or intracranial trauma and swelling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" y="187821"/>
            <a:ext cx="2318882" cy="64633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CRTZ (medulla)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irect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Senses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toxins in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CSF fluid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Outside blood-brain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Barrier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Metabolic toxins – renal failure, ketones – DM, bacterial toxemia,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digoxins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narcotic analgesics, poisons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Neurotranmitter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Dopamine: receptors more in dogs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Serotonin (5-HT receptor): cancer, parvovirus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H1 (histamine) receptor more in dogs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4122" y="5842336"/>
            <a:ext cx="6809878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Distention/ irritation of pharynx, stomach, duodenum, SI,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peritoneum (peritonitis), kidney, gall bladder, uterus: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vagus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nerve (PNS)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572000"/>
            <a:ext cx="3410485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Stimulate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receptors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semicircular canals in the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inner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 – CN VIII (sensory)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88785" y="1828800"/>
            <a:ext cx="167671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Times" pitchFamily="18" charset="0"/>
              </a:rPr>
              <a:t>Direct stimulation </a:t>
            </a:r>
          </a:p>
          <a:p>
            <a:r>
              <a:rPr lang="en-US" b="1" dirty="0" smtClean="0">
                <a:latin typeface="Times" pitchFamily="18" charset="0"/>
              </a:rPr>
              <a:t>of neurons in emetic center</a:t>
            </a:r>
            <a:endParaRPr lang="en-US" b="1" dirty="0"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3554" y="2244298"/>
            <a:ext cx="253787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/>
              <a:t>alpha </a:t>
            </a:r>
            <a:r>
              <a:rPr lang="en-US" b="1" dirty="0" err="1"/>
              <a:t>adnergic</a:t>
            </a:r>
            <a:r>
              <a:rPr lang="en-US" b="1" dirty="0"/>
              <a:t>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Emetics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 Emetics</a:t>
            </a:r>
          </a:p>
          <a:p>
            <a:pPr lvl="1"/>
            <a:r>
              <a:rPr lang="en-US" sz="2400" dirty="0"/>
              <a:t>Drugs that </a:t>
            </a:r>
            <a:r>
              <a:rPr lang="en-US" sz="2400" b="1" dirty="0">
                <a:solidFill>
                  <a:srgbClr val="7030A0"/>
                </a:solidFill>
              </a:rPr>
              <a:t>induce vomiting</a:t>
            </a:r>
          </a:p>
          <a:p>
            <a:pPr lvl="1"/>
            <a:r>
              <a:rPr lang="en-US" sz="2400" dirty="0"/>
              <a:t>Used in the treatment of poisoning and drug overdose</a:t>
            </a:r>
          </a:p>
          <a:p>
            <a:pPr lvl="1"/>
            <a:r>
              <a:rPr lang="en-US" sz="2400" dirty="0"/>
              <a:t>Vomiting should </a:t>
            </a:r>
            <a:r>
              <a:rPr lang="en-US" sz="2400" i="1" dirty="0">
                <a:solidFill>
                  <a:srgbClr val="FF0000"/>
                </a:solidFill>
              </a:rPr>
              <a:t>not</a:t>
            </a:r>
            <a:r>
              <a:rPr lang="en-US" sz="2400" dirty="0">
                <a:solidFill>
                  <a:srgbClr val="FF0000"/>
                </a:solidFill>
              </a:rPr>
              <a:t> be induced if caustic substances</a:t>
            </a:r>
            <a:r>
              <a:rPr lang="en-US" sz="2400" dirty="0"/>
              <a:t> have been ingested</a:t>
            </a:r>
          </a:p>
          <a:p>
            <a:pPr lvl="2"/>
            <a:r>
              <a:rPr lang="en-US" sz="2000" dirty="0"/>
              <a:t>Always check with poison control prior to inducing </a:t>
            </a:r>
            <a:r>
              <a:rPr lang="en-US" sz="2000" dirty="0" smtClean="0"/>
              <a:t>vomiting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Alkali, acidic, oxalate products , volatile liquids (more likely to be aspirated pulmonary edema): gasoline, light petroleum, most oils</a:t>
            </a:r>
          </a:p>
          <a:p>
            <a:pPr lvl="3"/>
            <a:r>
              <a:rPr lang="en-US" sz="1600" dirty="0"/>
              <a:t>E</a:t>
            </a:r>
            <a:r>
              <a:rPr lang="en-US" sz="1600" dirty="0" smtClean="0"/>
              <a:t>sophageal rupture/ perforation</a:t>
            </a:r>
          </a:p>
          <a:p>
            <a:pPr lvl="2"/>
            <a:r>
              <a:rPr lang="en-US" dirty="0" smtClean="0"/>
              <a:t>No emesis: comatose, very depressed, lacking gag reflex, </a:t>
            </a:r>
            <a:r>
              <a:rPr lang="en-US" dirty="0" err="1" smtClean="0"/>
              <a:t>anesthesized</a:t>
            </a:r>
            <a:r>
              <a:rPr lang="en-US" dirty="0" smtClean="0"/>
              <a:t>, barbiturates, </a:t>
            </a:r>
            <a:r>
              <a:rPr lang="en-US" dirty="0" err="1" smtClean="0"/>
              <a:t>acepromazine</a:t>
            </a:r>
            <a:r>
              <a:rPr lang="en-US" dirty="0" smtClean="0"/>
              <a:t>, seizures e.g. </a:t>
            </a:r>
            <a:r>
              <a:rPr lang="en-US" dirty="0" err="1" smtClean="0"/>
              <a:t>strychine</a:t>
            </a:r>
            <a:r>
              <a:rPr lang="en-US" dirty="0" smtClean="0"/>
              <a:t> (pesticides, rat, mole control), bloat, gastric torsion, esophageal damage </a:t>
            </a:r>
          </a:p>
        </p:txBody>
      </p:sp>
    </p:spTree>
    <p:extLst>
      <p:ext uri="{BB962C8B-B14F-4D97-AF65-F5344CB8AC3E}">
        <p14:creationId xmlns:p14="http://schemas.microsoft.com/office/powerpoint/2010/main" val="178208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>
                <a:solidFill>
                  <a:srgbClr val="00B050"/>
                </a:solidFill>
              </a:rPr>
              <a:t>Activated charcoal </a:t>
            </a:r>
            <a:r>
              <a:rPr lang="en-US" sz="2400" dirty="0"/>
              <a:t>is given if emesis is contraindicated (it absorbs many chemicals and drugs in the upper GI tract)</a:t>
            </a:r>
          </a:p>
          <a:p>
            <a:pPr lvl="1"/>
            <a:r>
              <a:rPr lang="en-US" sz="2400" dirty="0"/>
              <a:t>NB: Aspiration pneumonia; </a:t>
            </a:r>
            <a:r>
              <a:rPr lang="en-US" sz="2400" b="1" dirty="0">
                <a:solidFill>
                  <a:srgbClr val="002060"/>
                </a:solidFill>
              </a:rPr>
              <a:t>cuffed endotracheal tube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Timing: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2"/>
            <a:r>
              <a:rPr lang="en-US" sz="2000" b="1" dirty="0" smtClean="0"/>
              <a:t>Most liquid toxins &gt;&gt; absorbed in 2 hours</a:t>
            </a:r>
          </a:p>
          <a:p>
            <a:pPr lvl="2"/>
            <a:r>
              <a:rPr lang="en-US" sz="2000" b="1" dirty="0" smtClean="0"/>
              <a:t>Solids toxins (rat poison) &gt;&gt; 4 hours</a:t>
            </a:r>
          </a:p>
          <a:p>
            <a:pPr lvl="1"/>
            <a:r>
              <a:rPr lang="en-US" b="1" dirty="0" smtClean="0"/>
              <a:t>To vomit/ not to vomit: we may over do this!</a:t>
            </a:r>
          </a:p>
          <a:p>
            <a:pPr lvl="1"/>
            <a:r>
              <a:rPr lang="en-US" b="1" dirty="0" smtClean="0"/>
              <a:t>Emetics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Centrally acting </a:t>
            </a:r>
            <a:r>
              <a:rPr lang="en-US" b="1" dirty="0" smtClean="0"/>
              <a:t>(CRTZ) emetics </a:t>
            </a:r>
          </a:p>
          <a:p>
            <a:pPr lvl="2"/>
            <a:r>
              <a:rPr lang="en-US" b="1" dirty="0">
                <a:solidFill>
                  <a:srgbClr val="92D050"/>
                </a:solidFill>
              </a:rPr>
              <a:t>L</a:t>
            </a:r>
            <a:r>
              <a:rPr lang="en-US" b="1" dirty="0" smtClean="0">
                <a:solidFill>
                  <a:srgbClr val="92D050"/>
                </a:solidFill>
              </a:rPr>
              <a:t>ocally acting </a:t>
            </a:r>
            <a:r>
              <a:rPr lang="en-US" b="1" dirty="0" smtClean="0"/>
              <a:t>emetics (peripherally)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2176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Emetics – Centrally Acting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 descr="http://www.gagsa.com.mx/images/abc/gdes/t-romp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960" y="3965575"/>
            <a:ext cx="1625600" cy="2540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57575"/>
            <a:ext cx="2038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71160" y="3820794"/>
            <a:ext cx="17526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Xylazine</a:t>
            </a:r>
            <a:r>
              <a:rPr lang="en-US" b="1" dirty="0" smtClean="0"/>
              <a:t> (0.05mg/kg lower than sedation)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Alpha 2: CRTZ and emetic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Reversed by </a:t>
            </a:r>
            <a:r>
              <a:rPr lang="en-US" b="1" dirty="0" err="1"/>
              <a:t>Y</a:t>
            </a:r>
            <a:r>
              <a:rPr lang="en-US" b="1" dirty="0" err="1" smtClean="0"/>
              <a:t>ohimbine</a:t>
            </a:r>
            <a:endParaRPr lang="en-US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47139"/>
            <a:ext cx="3448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3818889"/>
            <a:ext cx="426720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Apomorphine</a:t>
            </a: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/>
              <a:t>Opiod</a:t>
            </a: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* </a:t>
            </a:r>
            <a:r>
              <a:rPr lang="en-US" sz="1600" b="1" dirty="0" err="1" smtClean="0"/>
              <a:t>dopmaine</a:t>
            </a:r>
            <a:r>
              <a:rPr lang="en-US" sz="1600" b="1" dirty="0" smtClean="0"/>
              <a:t> receptors – CRTZ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IM/IV but most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Most available: tablet: high </a:t>
            </a:r>
            <a:r>
              <a:rPr lang="en-US" sz="1600" b="1" dirty="0" err="1" smtClean="0"/>
              <a:t>conc</a:t>
            </a:r>
            <a:r>
              <a:rPr lang="en-US" sz="1600" b="1" dirty="0" smtClean="0"/>
              <a:t> in blood to * CRTZ &gt; conjunctiva sac (use this for “sniff” dogs)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SE: resp. depression reversed by naloxone </a:t>
            </a:r>
            <a:r>
              <a:rPr lang="en-US" sz="1600" b="1" dirty="0"/>
              <a:t>(</a:t>
            </a:r>
            <a:r>
              <a:rPr lang="en-US" sz="1600" b="1" dirty="0" smtClean="0"/>
              <a:t>reversible antagonism)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Vomiting can be reversed by phenothiazine tranquilizers: </a:t>
            </a:r>
            <a:r>
              <a:rPr lang="en-US" sz="1600" b="1" dirty="0" err="1" smtClean="0"/>
              <a:t>acepromazine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droperidol</a:t>
            </a:r>
            <a:endParaRPr lang="en-US" sz="1600" b="1" dirty="0"/>
          </a:p>
        </p:txBody>
      </p:sp>
      <p:pic>
        <p:nvPicPr>
          <p:cNvPr id="2050" name="Picture 2" descr="http://www.wedgewoodpharmacy.com/images/products/Apomorphine-tablet-new-vers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19225"/>
            <a:ext cx="1619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61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Emesis – Locally Acting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 smtClean="0"/>
              <a:t>Locally/ Peripherally acting: </a:t>
            </a:r>
            <a:r>
              <a:rPr lang="en-US" sz="2000" dirty="0" smtClean="0">
                <a:solidFill>
                  <a:srgbClr val="FF0000"/>
                </a:solidFill>
              </a:rPr>
              <a:t>irritate GI tract/ distend stomach/ * parasympathetic of emetic center</a:t>
            </a:r>
            <a:endParaRPr lang="en-US" sz="2000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Ipecac </a:t>
            </a:r>
            <a:r>
              <a:rPr lang="en-US" sz="2000" b="1" dirty="0" smtClean="0">
                <a:solidFill>
                  <a:srgbClr val="00B050"/>
                </a:solidFill>
              </a:rPr>
              <a:t>syrup </a:t>
            </a:r>
            <a:r>
              <a:rPr lang="en-US" sz="2000" dirty="0" smtClean="0"/>
              <a:t>(pulled from market in 2004: bulimia …)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Home </a:t>
            </a:r>
            <a:r>
              <a:rPr lang="en-US" sz="2000" dirty="0" smtClean="0"/>
              <a:t>remedies</a:t>
            </a:r>
          </a:p>
          <a:p>
            <a:pPr lvl="3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H2O2 </a:t>
            </a:r>
            <a:r>
              <a:rPr lang="en-US" dirty="0" smtClean="0"/>
              <a:t>(1/2 – 1 ml/ </a:t>
            </a:r>
            <a:r>
              <a:rPr lang="en-US" dirty="0" err="1" smtClean="0"/>
              <a:t>lb</a:t>
            </a:r>
            <a:r>
              <a:rPr lang="en-US" dirty="0" smtClean="0"/>
              <a:t>, max: 45 mL and no more than 2 doses in 15 min interval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r>
              <a:rPr lang="en-US" dirty="0" smtClean="0"/>
              <a:t> 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can result in gastritis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Fresh: looses potency in few months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Feed bread/ dog food: bulk for vomitus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Cats??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Warm concentrated salt solution: * pharynx. SE: dehydration/ salt toxicity (tremors/ seizures)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Powdered mustard and water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Gagging with finger &gt; bite/ not effective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0766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Romich, J.A. Pharmacology for Veterinary Technicians, 2</a:t>
            </a:r>
            <a:r>
              <a:rPr lang="en-US" baseline="30000" smtClean="0"/>
              <a:t>nd</a:t>
            </a:r>
            <a:r>
              <a:rPr lang="en-US" smtClean="0"/>
              <a:t> edition. 2010.</a:t>
            </a:r>
          </a:p>
          <a:p>
            <a:r>
              <a:rPr lang="en-US" smtClean="0"/>
              <a:t>Bill, R.L. Clinical Pharmacology and Therapeutics for the Veterinary Technician, 3</a:t>
            </a:r>
            <a:r>
              <a:rPr lang="en-US" baseline="30000" smtClean="0"/>
              <a:t>rd</a:t>
            </a:r>
            <a:r>
              <a:rPr lang="en-US" smtClean="0"/>
              <a:t> edition. 2006.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65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Anatomy and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The term </a:t>
            </a:r>
            <a:r>
              <a:rPr lang="en-US" sz="2800" i="1" dirty="0" smtClean="0"/>
              <a:t>gastrointestinal (GI) tract</a:t>
            </a:r>
            <a:r>
              <a:rPr lang="en-US" sz="2800" dirty="0" smtClean="0"/>
              <a:t> describes a long, muscular tube that begins at the mouth and ends at the anus.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Structures: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Oral cavity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Esophagus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Stomach: </a:t>
            </a:r>
            <a:r>
              <a:rPr lang="en-US" sz="2400" b="1" dirty="0" smtClean="0">
                <a:solidFill>
                  <a:srgbClr val="7030A0"/>
                </a:solidFill>
              </a:rPr>
              <a:t>GASTRIC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Small intestine: Duodenum, Jejunum, Ileum: </a:t>
            </a:r>
            <a:r>
              <a:rPr lang="en-US" sz="2400" b="1" dirty="0" smtClean="0">
                <a:solidFill>
                  <a:srgbClr val="7030A0"/>
                </a:solidFill>
              </a:rPr>
              <a:t>ENTERIC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Large intestine: Colon: </a:t>
            </a:r>
            <a:r>
              <a:rPr lang="en-US" sz="2400" b="1" dirty="0" smtClean="0">
                <a:solidFill>
                  <a:srgbClr val="7030A0"/>
                </a:solidFill>
              </a:rPr>
              <a:t>COLONIC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Structures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monogastric</a:t>
            </a:r>
            <a:r>
              <a:rPr lang="en-US" sz="2400" dirty="0" smtClean="0"/>
              <a:t> animals with simple stomachs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ruminant animals with </a:t>
            </a:r>
            <a:r>
              <a:rPr lang="en-US" sz="2400" dirty="0" err="1" smtClean="0"/>
              <a:t>multichambered</a:t>
            </a:r>
            <a:r>
              <a:rPr lang="en-US" sz="2400" dirty="0" smtClean="0"/>
              <a:t> </a:t>
            </a:r>
            <a:r>
              <a:rPr lang="en-US" sz="2400" dirty="0" err="1" smtClean="0"/>
              <a:t>forestomachs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Unobstructed and regulated 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Anatomy and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Accessory Organs: production/secretion of enzymes that aid in digestion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Liver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Gall bladder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Salivary gland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Pancreas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li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971800"/>
            <a:ext cx="2742127" cy="3200400"/>
          </a:xfrm>
          <a:prstGeom prst="rect">
            <a:avLst/>
          </a:prstGeom>
        </p:spPr>
      </p:pic>
      <p:pic>
        <p:nvPicPr>
          <p:cNvPr id="5" name="Picture 4" descr="pancre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895600"/>
            <a:ext cx="2462935" cy="267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8200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57826" y="4800600"/>
            <a:ext cx="8123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Monogastric</a:t>
            </a:r>
            <a:r>
              <a:rPr lang="en-US" sz="2800" b="1" dirty="0" smtClean="0"/>
              <a:t>: 3 major segments: stomach, intestines, </a:t>
            </a:r>
          </a:p>
          <a:p>
            <a:r>
              <a:rPr lang="en-US" sz="2800" b="1" dirty="0" smtClean="0"/>
              <a:t>cecum and colon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71650"/>
            <a:ext cx="8077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60120" y="508635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" pitchFamily="18" charset="0"/>
              </a:rPr>
              <a:t>Forestomach</a:t>
            </a:r>
            <a:r>
              <a:rPr lang="en-US" b="1" dirty="0" smtClean="0">
                <a:latin typeface="Times" pitchFamily="18" charset="0"/>
              </a:rPr>
              <a:t>: rumen, reticulum, </a:t>
            </a:r>
            <a:r>
              <a:rPr lang="en-US" b="1" dirty="0" err="1" smtClean="0">
                <a:latin typeface="Times" pitchFamily="18" charset="0"/>
              </a:rPr>
              <a:t>omasum</a:t>
            </a:r>
            <a:endParaRPr lang="en-US" b="1" dirty="0" smtClean="0">
              <a:latin typeface="Times" pitchFamily="18" charset="0"/>
            </a:endParaRPr>
          </a:p>
          <a:p>
            <a:r>
              <a:rPr lang="en-US" b="1" dirty="0" smtClean="0">
                <a:latin typeface="Times" pitchFamily="18" charset="0"/>
              </a:rPr>
              <a:t>True stomach: Abomasum</a:t>
            </a:r>
          </a:p>
          <a:p>
            <a:r>
              <a:rPr lang="en-US" b="1" dirty="0" smtClean="0">
                <a:latin typeface="Times" pitchFamily="18" charset="0"/>
              </a:rPr>
              <a:t>Abomasum and </a:t>
            </a:r>
            <a:r>
              <a:rPr lang="en-US" b="1" dirty="0" err="1" smtClean="0">
                <a:latin typeface="Times" pitchFamily="18" charset="0"/>
              </a:rPr>
              <a:t>omasum</a:t>
            </a:r>
            <a:r>
              <a:rPr lang="en-US" b="1" dirty="0" smtClean="0">
                <a:latin typeface="Times" pitchFamily="18" charset="0"/>
              </a:rPr>
              <a:t>: Digestion and absorption</a:t>
            </a:r>
          </a:p>
          <a:p>
            <a:r>
              <a:rPr lang="en-US" b="1" dirty="0" err="1" smtClean="0">
                <a:latin typeface="Times" pitchFamily="18" charset="0"/>
              </a:rPr>
              <a:t>Fermetentive</a:t>
            </a:r>
            <a:r>
              <a:rPr lang="en-US" b="1" dirty="0" smtClean="0">
                <a:latin typeface="Times" pitchFamily="18" charset="0"/>
              </a:rPr>
              <a:t> digestion</a:t>
            </a:r>
          </a:p>
          <a:p>
            <a:r>
              <a:rPr lang="en-US" b="1" dirty="0" smtClean="0">
                <a:latin typeface="Times" pitchFamily="18" charset="0"/>
              </a:rPr>
              <a:t>Rumination: “chewing cud” by rumen and reticulum</a:t>
            </a:r>
          </a:p>
          <a:p>
            <a:r>
              <a:rPr lang="en-US" b="1" dirty="0" smtClean="0">
                <a:latin typeface="Times" pitchFamily="18" charset="0"/>
              </a:rPr>
              <a:t>Fermentation vat: bacteria and protozoa</a:t>
            </a:r>
            <a:endParaRPr lang="en-US" b="1" dirty="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690688"/>
            <a:ext cx="81629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981200" y="5715000"/>
            <a:ext cx="5564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imes" pitchFamily="18" charset="0"/>
              </a:rPr>
              <a:t>Non ruminant herbivores. Hind gut </a:t>
            </a:r>
            <a:r>
              <a:rPr lang="en-US" b="1" dirty="0" err="1" smtClean="0">
                <a:latin typeface="Times" pitchFamily="18" charset="0"/>
              </a:rPr>
              <a:t>fermentators</a:t>
            </a:r>
            <a:endParaRPr lang="en-US" b="1" dirty="0" smtClean="0">
              <a:latin typeface="Times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imes" pitchFamily="18" charset="0"/>
              </a:rPr>
              <a:t>Expanded colon and cecum: fermentative digestion </a:t>
            </a:r>
          </a:p>
          <a:p>
            <a:r>
              <a:rPr lang="en-US" b="1" dirty="0">
                <a:latin typeface="Times" pitchFamily="18" charset="0"/>
              </a:rPr>
              <a:t>	</a:t>
            </a:r>
            <a:r>
              <a:rPr lang="en-US" b="1" dirty="0" smtClean="0">
                <a:latin typeface="Times" pitchFamily="18" charset="0"/>
              </a:rPr>
              <a:t>(may contribute to colic)</a:t>
            </a:r>
            <a:endParaRPr lang="en-US" b="1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and Control of GI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Peristalsis</a:t>
            </a:r>
          </a:p>
          <a:p>
            <a:pPr lvl="1"/>
            <a:r>
              <a:rPr lang="en-US" dirty="0" smtClean="0"/>
              <a:t>Contraction of </a:t>
            </a:r>
            <a:r>
              <a:rPr lang="en-US" b="1" dirty="0" smtClean="0">
                <a:solidFill>
                  <a:srgbClr val="FF0000"/>
                </a:solidFill>
              </a:rPr>
              <a:t>longitudinal and circular muscles </a:t>
            </a:r>
            <a:r>
              <a:rPr lang="en-US" dirty="0" smtClean="0"/>
              <a:t>in gut</a:t>
            </a:r>
          </a:p>
          <a:p>
            <a:pPr lvl="1"/>
            <a:r>
              <a:rPr lang="en-US" dirty="0" smtClean="0"/>
              <a:t>Moves food</a:t>
            </a:r>
          </a:p>
          <a:p>
            <a:pPr lvl="1"/>
            <a:r>
              <a:rPr lang="en-US" dirty="0" smtClean="0"/>
              <a:t>Stretch </a:t>
            </a:r>
          </a:p>
          <a:p>
            <a:pPr lvl="1">
              <a:buNone/>
            </a:pPr>
            <a:r>
              <a:rPr lang="en-US" dirty="0" smtClean="0"/>
              <a:t>	receptors</a:t>
            </a:r>
          </a:p>
          <a:p>
            <a:pPr lvl="1">
              <a:buNone/>
            </a:pPr>
            <a:r>
              <a:rPr lang="en-US" dirty="0" smtClean="0"/>
              <a:t>	increase</a:t>
            </a:r>
          </a:p>
          <a:p>
            <a:pPr lvl="1">
              <a:buNone/>
            </a:pPr>
            <a:r>
              <a:rPr lang="en-US" dirty="0" smtClean="0"/>
              <a:t>	peristalsis</a:t>
            </a:r>
          </a:p>
          <a:p>
            <a:pPr lvl="1"/>
            <a:r>
              <a:rPr lang="en-US" dirty="0" smtClean="0"/>
              <a:t>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Segmentation</a:t>
            </a:r>
          </a:p>
          <a:p>
            <a:pPr lvl="1"/>
            <a:r>
              <a:rPr lang="en-US" dirty="0" smtClean="0"/>
              <a:t>Periodic, repeated intestinal constrictions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Churns</a:t>
            </a:r>
            <a:r>
              <a:rPr lang="en-US" dirty="0" smtClean="0"/>
              <a:t> GI contents</a:t>
            </a:r>
          </a:p>
          <a:p>
            <a:pPr lvl="1"/>
            <a:r>
              <a:rPr lang="en-US" dirty="0" smtClean="0"/>
              <a:t>ANS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0"/>
            <a:ext cx="4419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Autonomic Nervous System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Sympathetic    =    “Fight or Flight”</a:t>
            </a:r>
            <a:endParaRPr lang="en-US" sz="2000" dirty="0"/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6137" y="2209800"/>
            <a:ext cx="3413126" cy="326143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18" name="Text Placeholder 8"/>
          <p:cNvSpPr txBox="1">
            <a:spLocks noGrp="1"/>
          </p:cNvSpPr>
          <p:nvPr>
            <p:ph type="body" sz="quarter" idx="3"/>
          </p:nvPr>
        </p:nvSpPr>
        <p:spPr>
          <a:xfrm>
            <a:off x="4949825" y="1905000"/>
            <a:ext cx="4041775" cy="639762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>
            <a:normAutofit fontScale="77500" lnSpcReduction="2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Parasympathetic = homeostatic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900" dirty="0" smtClean="0"/>
              <a:t>Ea</a:t>
            </a: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 turkey and</a:t>
            </a:r>
            <a:r>
              <a:rPr kumimoji="0" lang="en-US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sleep it off = “Rest or Restore”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99000" y="2674144"/>
            <a:ext cx="3933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00600" y="5657671"/>
            <a:ext cx="4191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Cranial nerves (</a:t>
            </a:r>
            <a:r>
              <a:rPr lang="en-US" b="1" dirty="0" err="1" smtClean="0"/>
              <a:t>vagus</a:t>
            </a:r>
            <a:r>
              <a:rPr lang="en-US" b="1" dirty="0" smtClean="0"/>
              <a:t>) and peripheral nerves caudal portion of spinal cord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Neurotransmitter: Acetylcholine</a:t>
            </a:r>
          </a:p>
          <a:p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657670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Neurotransmitter: Norepinephrine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Peripheral nerves: thoracic - lumbar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1168</Words>
  <Application>Microsoft Office PowerPoint</Application>
  <PresentationFormat>On-screen Show (4:3)</PresentationFormat>
  <Paragraphs>214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Chapter 4 - 1  pg 93 - 122 Gastrointestinal Drugs </vt:lpstr>
      <vt:lpstr>OBJECTIVES</vt:lpstr>
      <vt:lpstr>Basic Anatomy and Physiology</vt:lpstr>
      <vt:lpstr>Basic Anatomy and Physiology</vt:lpstr>
      <vt:lpstr>PowerPoint Presentation</vt:lpstr>
      <vt:lpstr>PowerPoint Presentation</vt:lpstr>
      <vt:lpstr>PowerPoint Presentation</vt:lpstr>
      <vt:lpstr>Function and Control of GI Tract</vt:lpstr>
      <vt:lpstr>Autonomic Nervous System</vt:lpstr>
      <vt:lpstr>Function and Control of GI Tract</vt:lpstr>
      <vt:lpstr>Function and Control of GI Tract</vt:lpstr>
      <vt:lpstr>Function and Control of GI Tract</vt:lpstr>
      <vt:lpstr>Function and Control of GI Tract </vt:lpstr>
      <vt:lpstr>Gastrointestinal Disorders</vt:lpstr>
      <vt:lpstr>Gastrointestinal Disorders</vt:lpstr>
      <vt:lpstr>Drugs Affecting the GI Tract</vt:lpstr>
      <vt:lpstr>PowerPoint Presentation</vt:lpstr>
      <vt:lpstr>Glycopyrrolate (Robinul) and Atropine</vt:lpstr>
      <vt:lpstr>PowerPoint Presentation</vt:lpstr>
      <vt:lpstr>PowerPoint Presentation</vt:lpstr>
      <vt:lpstr>PowerPoint Presentation</vt:lpstr>
      <vt:lpstr>Emetics</vt:lpstr>
      <vt:lpstr>Emetics</vt:lpstr>
      <vt:lpstr>Emetics – Centrally Acting</vt:lpstr>
      <vt:lpstr>Emesis – Locally Acting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Mechanisms of the GI Tract</dc:title>
  <dc:creator>Lori</dc:creator>
  <cp:lastModifiedBy>Dipa</cp:lastModifiedBy>
  <cp:revision>308</cp:revision>
  <dcterms:created xsi:type="dcterms:W3CDTF">2010-06-03T00:36:05Z</dcterms:created>
  <dcterms:modified xsi:type="dcterms:W3CDTF">2012-05-23T02:20:20Z</dcterms:modified>
</cp:coreProperties>
</file>